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5" r:id="rId4"/>
    <p:sldId id="276" r:id="rId5"/>
    <p:sldId id="268" r:id="rId6"/>
    <p:sldId id="277" r:id="rId7"/>
    <p:sldId id="278" r:id="rId8"/>
    <p:sldId id="279" r:id="rId9"/>
    <p:sldId id="280" r:id="rId10"/>
    <p:sldId id="281" r:id="rId11"/>
    <p:sldId id="282" r:id="rId12"/>
    <p:sldId id="283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4551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0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589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2689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50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2311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2450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395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8174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0986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77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93696-51DF-4C1A-8297-98423E49DB6D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63767-5AD4-475D-83D3-BAFE4464570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458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323975" y="3649362"/>
            <a:ext cx="9144000" cy="1727501"/>
          </a:xfrm>
        </p:spPr>
        <p:txBody>
          <a:bodyPr>
            <a:normAutofit/>
          </a:bodyPr>
          <a:lstStyle/>
          <a:p>
            <a:r>
              <a:rPr lang="nl-NL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Eerste Wereldoorlog</a:t>
            </a:r>
            <a:r>
              <a:rPr lang="nl-NL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/>
            </a:r>
            <a:br>
              <a:rPr lang="nl-NL" sz="7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</a:br>
            <a:r>
              <a:rPr lang="nl-NL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het einde en de gevolgen</a:t>
            </a:r>
            <a:endParaRPr lang="nl-NL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62175" y="5478463"/>
            <a:ext cx="5638800" cy="1217612"/>
          </a:xfrm>
        </p:spPr>
        <p:txBody>
          <a:bodyPr>
            <a:normAutofit/>
          </a:bodyPr>
          <a:lstStyle/>
          <a:p>
            <a:r>
              <a:rPr lang="nl-NL" sz="3200" b="1" dirty="0" smtClean="0">
                <a:solidFill>
                  <a:srgbClr val="FF0000"/>
                </a:solidFill>
              </a:rPr>
              <a:t>Tijd van wereldoorlogen</a:t>
            </a:r>
          </a:p>
          <a:p>
            <a:r>
              <a:rPr lang="nl-NL" sz="3200" b="1" dirty="0" smtClean="0">
                <a:solidFill>
                  <a:srgbClr val="FF0000"/>
                </a:solidFill>
              </a:rPr>
              <a:t>1900 – 1950   </a:t>
            </a:r>
            <a:endParaRPr lang="nl-NL" sz="3200" b="1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429" y="5478463"/>
            <a:ext cx="1078992" cy="1078992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453" y="41715"/>
            <a:ext cx="3443307" cy="380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95883" y="1227728"/>
            <a:ext cx="99029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 smtClean="0">
                <a:solidFill>
                  <a:srgbClr val="FF0000"/>
                </a:solidFill>
              </a:rPr>
              <a:t>3. Klein beroepsleger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Duitsland had een leger van meer dan 5 miljoen soldaten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Ze mochten een leger van 100.000 soldaten houden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160" y="156222"/>
            <a:ext cx="8735568" cy="1325563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Verdrag van Versailles (1919)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2" y="2564270"/>
            <a:ext cx="724046" cy="105308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518" y="2564270"/>
            <a:ext cx="724046" cy="105308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64" y="2564270"/>
            <a:ext cx="724046" cy="105308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644" y="2564270"/>
            <a:ext cx="724046" cy="105308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598" y="2564270"/>
            <a:ext cx="724046" cy="1053084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048" y="2564270"/>
            <a:ext cx="724046" cy="1053084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498" y="2564270"/>
            <a:ext cx="724046" cy="1053084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452" y="2564270"/>
            <a:ext cx="724046" cy="1053084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433" y="2564270"/>
            <a:ext cx="724046" cy="1053084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06" y="2564270"/>
            <a:ext cx="724046" cy="1053084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" y="3621926"/>
            <a:ext cx="724046" cy="1053084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58" y="3621926"/>
            <a:ext cx="724046" cy="1053084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04" y="3621926"/>
            <a:ext cx="724046" cy="1053084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3621926"/>
            <a:ext cx="724046" cy="1053084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38" y="3621926"/>
            <a:ext cx="724046" cy="1053084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88" y="3621926"/>
            <a:ext cx="724046" cy="1053084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38" y="3621926"/>
            <a:ext cx="724046" cy="1053084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692" y="3621926"/>
            <a:ext cx="724046" cy="1053084"/>
          </a:xfrm>
          <a:prstGeom prst="rect">
            <a:avLst/>
          </a:prstGeom>
        </p:spPr>
      </p:pic>
      <p:pic>
        <p:nvPicPr>
          <p:cNvPr id="31" name="Afbeelding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73" y="3621926"/>
            <a:ext cx="724046" cy="1053084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46" y="3621926"/>
            <a:ext cx="724046" cy="1053084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" y="4675010"/>
            <a:ext cx="724046" cy="1053084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58" y="4675010"/>
            <a:ext cx="724046" cy="1053084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04" y="4675010"/>
            <a:ext cx="724046" cy="1053084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4675010"/>
            <a:ext cx="724046" cy="1053084"/>
          </a:xfrm>
          <a:prstGeom prst="rect">
            <a:avLst/>
          </a:prstGeom>
        </p:spPr>
      </p:pic>
      <p:pic>
        <p:nvPicPr>
          <p:cNvPr id="37" name="Afbeelding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38" y="4675010"/>
            <a:ext cx="724046" cy="1053084"/>
          </a:xfrm>
          <a:prstGeom prst="rect">
            <a:avLst/>
          </a:prstGeom>
        </p:spPr>
      </p:pic>
      <p:pic>
        <p:nvPicPr>
          <p:cNvPr id="38" name="Afbeelding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88" y="4675010"/>
            <a:ext cx="724046" cy="1053084"/>
          </a:xfrm>
          <a:prstGeom prst="rect">
            <a:avLst/>
          </a:prstGeom>
        </p:spPr>
      </p:pic>
      <p:pic>
        <p:nvPicPr>
          <p:cNvPr id="39" name="Afbeelding 3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38" y="4675010"/>
            <a:ext cx="724046" cy="1053084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692" y="4675010"/>
            <a:ext cx="724046" cy="1053084"/>
          </a:xfrm>
          <a:prstGeom prst="rect">
            <a:avLst/>
          </a:prstGeom>
        </p:spPr>
      </p:pic>
      <p:pic>
        <p:nvPicPr>
          <p:cNvPr id="41" name="Afbeelding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73" y="4675010"/>
            <a:ext cx="724046" cy="1053084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46" y="4675010"/>
            <a:ext cx="724046" cy="1053084"/>
          </a:xfrm>
          <a:prstGeom prst="rect">
            <a:avLst/>
          </a:prstGeom>
        </p:spPr>
      </p:pic>
      <p:pic>
        <p:nvPicPr>
          <p:cNvPr id="43" name="Afbeelding 4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" y="5728094"/>
            <a:ext cx="724046" cy="1053084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758" y="5728094"/>
            <a:ext cx="724046" cy="1053084"/>
          </a:xfrm>
          <a:prstGeom prst="rect">
            <a:avLst/>
          </a:prstGeom>
        </p:spPr>
      </p:pic>
      <p:pic>
        <p:nvPicPr>
          <p:cNvPr id="45" name="Afbeelding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804" y="5728094"/>
            <a:ext cx="724046" cy="1053084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5728094"/>
            <a:ext cx="724046" cy="1053084"/>
          </a:xfrm>
          <a:prstGeom prst="rect">
            <a:avLst/>
          </a:prstGeom>
        </p:spPr>
      </p:pic>
      <p:pic>
        <p:nvPicPr>
          <p:cNvPr id="47" name="Afbeelding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838" y="5728094"/>
            <a:ext cx="724046" cy="1053084"/>
          </a:xfrm>
          <a:prstGeom prst="rect">
            <a:avLst/>
          </a:prstGeom>
        </p:spPr>
      </p:pic>
      <p:pic>
        <p:nvPicPr>
          <p:cNvPr id="48" name="Afbeelding 4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88" y="5728094"/>
            <a:ext cx="724046" cy="1053084"/>
          </a:xfrm>
          <a:prstGeom prst="rect">
            <a:avLst/>
          </a:prstGeom>
        </p:spPr>
      </p:pic>
      <p:pic>
        <p:nvPicPr>
          <p:cNvPr id="49" name="Afbeelding 4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38" y="5728094"/>
            <a:ext cx="724046" cy="1053084"/>
          </a:xfrm>
          <a:prstGeom prst="rect">
            <a:avLst/>
          </a:prstGeom>
        </p:spPr>
      </p:pic>
      <p:pic>
        <p:nvPicPr>
          <p:cNvPr id="50" name="Afbeelding 4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692" y="5728094"/>
            <a:ext cx="724046" cy="1053084"/>
          </a:xfrm>
          <a:prstGeom prst="rect">
            <a:avLst/>
          </a:prstGeom>
        </p:spPr>
      </p:pic>
      <p:pic>
        <p:nvPicPr>
          <p:cNvPr id="51" name="Afbeelding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73" y="5728094"/>
            <a:ext cx="724046" cy="1053084"/>
          </a:xfrm>
          <a:prstGeom prst="rect">
            <a:avLst/>
          </a:prstGeom>
        </p:spPr>
      </p:pic>
      <p:pic>
        <p:nvPicPr>
          <p:cNvPr id="52" name="Afbeelding 5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746" y="5728094"/>
            <a:ext cx="724046" cy="1053084"/>
          </a:xfrm>
          <a:prstGeom prst="rect">
            <a:avLst/>
          </a:prstGeom>
        </p:spPr>
      </p:pic>
      <p:pic>
        <p:nvPicPr>
          <p:cNvPr id="53" name="Afbeelding 5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492" y="2564270"/>
            <a:ext cx="724046" cy="1053084"/>
          </a:xfrm>
          <a:prstGeom prst="rect">
            <a:avLst/>
          </a:prstGeom>
        </p:spPr>
      </p:pic>
      <p:pic>
        <p:nvPicPr>
          <p:cNvPr id="54" name="Afbeelding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354" y="2564270"/>
            <a:ext cx="724046" cy="1053084"/>
          </a:xfrm>
          <a:prstGeom prst="rect">
            <a:avLst/>
          </a:prstGeom>
        </p:spPr>
      </p:pic>
      <p:pic>
        <p:nvPicPr>
          <p:cNvPr id="55" name="Afbeelding 5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04" y="3621926"/>
            <a:ext cx="724046" cy="1053084"/>
          </a:xfrm>
          <a:prstGeom prst="rect">
            <a:avLst/>
          </a:prstGeom>
        </p:spPr>
      </p:pic>
      <p:pic>
        <p:nvPicPr>
          <p:cNvPr id="56" name="Afbeelding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50" y="3621926"/>
            <a:ext cx="724046" cy="1053084"/>
          </a:xfrm>
          <a:prstGeom prst="rect">
            <a:avLst/>
          </a:prstGeom>
        </p:spPr>
      </p:pic>
      <p:pic>
        <p:nvPicPr>
          <p:cNvPr id="57" name="Afbeelding 5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04" y="4675010"/>
            <a:ext cx="724046" cy="1053084"/>
          </a:xfrm>
          <a:prstGeom prst="rect">
            <a:avLst/>
          </a:prstGeom>
        </p:spPr>
      </p:pic>
      <p:pic>
        <p:nvPicPr>
          <p:cNvPr id="58" name="Afbeelding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50" y="4675010"/>
            <a:ext cx="724046" cy="1053084"/>
          </a:xfrm>
          <a:prstGeom prst="rect">
            <a:avLst/>
          </a:prstGeom>
        </p:spPr>
      </p:pic>
      <p:pic>
        <p:nvPicPr>
          <p:cNvPr id="59" name="Afbeelding 5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404" y="5728094"/>
            <a:ext cx="724046" cy="1053084"/>
          </a:xfrm>
          <a:prstGeom prst="rect">
            <a:avLst/>
          </a:prstGeom>
        </p:spPr>
      </p:pic>
      <p:pic>
        <p:nvPicPr>
          <p:cNvPr id="60" name="Afbeelding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450" y="5728094"/>
            <a:ext cx="724046" cy="1053084"/>
          </a:xfrm>
          <a:prstGeom prst="rect">
            <a:avLst/>
          </a:prstGeom>
        </p:spPr>
      </p:pic>
      <p:pic>
        <p:nvPicPr>
          <p:cNvPr id="61" name="Afbeelding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3688" y="2564270"/>
            <a:ext cx="724046" cy="1053084"/>
          </a:xfrm>
          <a:prstGeom prst="rect">
            <a:avLst/>
          </a:prstGeom>
        </p:spPr>
      </p:pic>
      <p:pic>
        <p:nvPicPr>
          <p:cNvPr id="62" name="Afbeelding 6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550" y="2564270"/>
            <a:ext cx="724046" cy="1053084"/>
          </a:xfrm>
          <a:prstGeom prst="rect">
            <a:avLst/>
          </a:prstGeom>
        </p:spPr>
      </p:pic>
      <p:pic>
        <p:nvPicPr>
          <p:cNvPr id="63" name="Afbeelding 6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44" y="3621926"/>
            <a:ext cx="724046" cy="1053084"/>
          </a:xfrm>
          <a:prstGeom prst="rect">
            <a:avLst/>
          </a:prstGeom>
        </p:spPr>
      </p:pic>
      <p:pic>
        <p:nvPicPr>
          <p:cNvPr id="64" name="Afbeelding 6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90" y="3621926"/>
            <a:ext cx="724046" cy="1053084"/>
          </a:xfrm>
          <a:prstGeom prst="rect">
            <a:avLst/>
          </a:prstGeom>
        </p:spPr>
      </p:pic>
      <p:pic>
        <p:nvPicPr>
          <p:cNvPr id="65" name="Afbeelding 6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44" y="4675010"/>
            <a:ext cx="724046" cy="1053084"/>
          </a:xfrm>
          <a:prstGeom prst="rect">
            <a:avLst/>
          </a:prstGeom>
        </p:spPr>
      </p:pic>
      <p:pic>
        <p:nvPicPr>
          <p:cNvPr id="66" name="Afbeelding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90" y="4675010"/>
            <a:ext cx="724046" cy="1053084"/>
          </a:xfrm>
          <a:prstGeom prst="rect">
            <a:avLst/>
          </a:prstGeom>
        </p:spPr>
      </p:pic>
      <p:pic>
        <p:nvPicPr>
          <p:cNvPr id="67" name="Afbeelding 6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744" y="5728094"/>
            <a:ext cx="724046" cy="1053084"/>
          </a:xfrm>
          <a:prstGeom prst="rect">
            <a:avLst/>
          </a:prstGeom>
        </p:spPr>
      </p:pic>
      <p:pic>
        <p:nvPicPr>
          <p:cNvPr id="68" name="Afbeelding 6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790" y="5728094"/>
            <a:ext cx="724046" cy="105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7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1" dur="5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7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0" dur="5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8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088" y="1359152"/>
            <a:ext cx="5449823" cy="44006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160" y="156222"/>
            <a:ext cx="8735568" cy="1325563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Verdrag van Versailles (1919)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84046" y="1481785"/>
            <a:ext cx="66294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 smtClean="0">
                <a:solidFill>
                  <a:srgbClr val="FF0000"/>
                </a:solidFill>
              </a:rPr>
              <a:t>4. Grote stukken land afstaan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Aan Polen </a:t>
            </a:r>
            <a:r>
              <a:rPr lang="nl-NL" sz="2800" b="1" dirty="0" smtClean="0"/>
              <a:t>en Tsjecho-Slowakije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Aan Denemarken</a:t>
            </a:r>
            <a:endParaRPr lang="nl-NL" sz="28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Aan België</a:t>
            </a:r>
            <a:endParaRPr lang="nl-NL" sz="28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Aan Frankrijk</a:t>
            </a:r>
            <a:endParaRPr lang="nl-NL" sz="2800" b="1" dirty="0" smtClean="0"/>
          </a:p>
        </p:txBody>
      </p:sp>
      <p:sp>
        <p:nvSpPr>
          <p:cNvPr id="5" name="Ovaal 4"/>
          <p:cNvSpPr/>
          <p:nvPr/>
        </p:nvSpPr>
        <p:spPr>
          <a:xfrm>
            <a:off x="8887968" y="1143000"/>
            <a:ext cx="3227832" cy="350215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al 9"/>
          <p:cNvSpPr/>
          <p:nvPr/>
        </p:nvSpPr>
        <p:spPr>
          <a:xfrm>
            <a:off x="6506753" y="3709607"/>
            <a:ext cx="511665" cy="57302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/>
          <p:cNvSpPr/>
          <p:nvPr/>
        </p:nvSpPr>
        <p:spPr>
          <a:xfrm>
            <a:off x="7527106" y="1497663"/>
            <a:ext cx="670361" cy="69209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al 12"/>
          <p:cNvSpPr/>
          <p:nvPr/>
        </p:nvSpPr>
        <p:spPr>
          <a:xfrm>
            <a:off x="6331093" y="4224527"/>
            <a:ext cx="1121267" cy="139903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631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5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095" y="1225296"/>
            <a:ext cx="5030605" cy="555955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160" y="156222"/>
            <a:ext cx="8735568" cy="1325563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Verdrag van Versailles (1919)</a:t>
            </a:r>
            <a:endParaRPr lang="nl-NL" dirty="0"/>
          </a:p>
        </p:txBody>
      </p:sp>
      <p:sp>
        <p:nvSpPr>
          <p:cNvPr id="16" name="Ovaal 15"/>
          <p:cNvSpPr/>
          <p:nvPr/>
        </p:nvSpPr>
        <p:spPr>
          <a:xfrm>
            <a:off x="6291072" y="2657539"/>
            <a:ext cx="1367991" cy="2645981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Ovaal 17"/>
          <p:cNvSpPr/>
          <p:nvPr/>
        </p:nvSpPr>
        <p:spPr>
          <a:xfrm>
            <a:off x="5660136" y="1289304"/>
            <a:ext cx="2117799" cy="1568995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13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88136" y="10795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Einde van de oorlog aan het Oostfront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760" y="3438145"/>
            <a:ext cx="5559551" cy="330057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49" y="3438145"/>
            <a:ext cx="5028535" cy="3298718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367004" y="799855"/>
            <a:ext cx="987427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Rusland </a:t>
            </a:r>
            <a:r>
              <a:rPr lang="nl-NL" sz="2800" b="1" dirty="0" smtClean="0"/>
              <a:t>wilde snel</a:t>
            </a:r>
            <a:r>
              <a:rPr lang="nl-NL" sz="2800" b="1" dirty="0" smtClean="0">
                <a:solidFill>
                  <a:srgbClr val="FF0000"/>
                </a:solidFill>
              </a:rPr>
              <a:t> vrede met Duitsland</a:t>
            </a:r>
            <a:endParaRPr lang="nl-NL" sz="28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November 1917: </a:t>
            </a:r>
            <a:r>
              <a:rPr lang="nl-NL" sz="2800" b="1" dirty="0" smtClean="0">
                <a:solidFill>
                  <a:srgbClr val="FF0000"/>
                </a:solidFill>
              </a:rPr>
              <a:t>Vrede van Brest-</a:t>
            </a:r>
            <a:r>
              <a:rPr lang="nl-NL" sz="2800" b="1" dirty="0" err="1" smtClean="0">
                <a:solidFill>
                  <a:srgbClr val="FF0000"/>
                </a:solidFill>
              </a:rPr>
              <a:t>Litovsk</a:t>
            </a:r>
            <a:endParaRPr lang="nl-NL" sz="2800" b="1" dirty="0" smtClean="0">
              <a:solidFill>
                <a:srgbClr val="FF0000"/>
              </a:solidFill>
            </a:endParaRPr>
          </a:p>
          <a:p>
            <a:pPr marL="1371600" lvl="2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nl-NL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83362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595149" y="124680"/>
            <a:ext cx="4169664" cy="492611"/>
          </a:xfrm>
        </p:spPr>
        <p:txBody>
          <a:bodyPr>
            <a:normAutofit fontScale="90000"/>
          </a:bodyPr>
          <a:lstStyle/>
          <a:p>
            <a:r>
              <a:rPr lang="nl-NL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Tweefrontenoorlog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36" y="721381"/>
            <a:ext cx="9978729" cy="5920712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45640" y="3242496"/>
            <a:ext cx="423440" cy="54312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040" y="3394896"/>
            <a:ext cx="423440" cy="54312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0440" y="3547296"/>
            <a:ext cx="423440" cy="543120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02840" y="3699696"/>
            <a:ext cx="423440" cy="543120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5240" y="3852096"/>
            <a:ext cx="423440" cy="543120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05" y="2148174"/>
            <a:ext cx="301048" cy="702153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105" y="2300574"/>
            <a:ext cx="301048" cy="702153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05" y="2452974"/>
            <a:ext cx="301048" cy="702153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905" y="2605374"/>
            <a:ext cx="301048" cy="702153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305" y="2757774"/>
            <a:ext cx="301048" cy="702153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705" y="2910174"/>
            <a:ext cx="301048" cy="702153"/>
          </a:xfrm>
          <a:prstGeom prst="rect">
            <a:avLst/>
          </a:prstGeom>
        </p:spPr>
      </p:pic>
      <p:pic>
        <p:nvPicPr>
          <p:cNvPr id="24" name="Afbeelding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105" y="3062574"/>
            <a:ext cx="301048" cy="702153"/>
          </a:xfrm>
          <a:prstGeom prst="rect">
            <a:avLst/>
          </a:prstGeom>
        </p:spPr>
      </p:pic>
      <p:pic>
        <p:nvPicPr>
          <p:cNvPr id="25" name="Afbeelding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505" y="3214974"/>
            <a:ext cx="301048" cy="702153"/>
          </a:xfrm>
          <a:prstGeom prst="rect">
            <a:avLst/>
          </a:prstGeom>
        </p:spPr>
      </p:pic>
      <p:pic>
        <p:nvPicPr>
          <p:cNvPr id="26" name="Afbeelding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905" y="3367374"/>
            <a:ext cx="301048" cy="702153"/>
          </a:xfrm>
          <a:prstGeom prst="rect">
            <a:avLst/>
          </a:prstGeom>
        </p:spPr>
      </p:pic>
      <p:pic>
        <p:nvPicPr>
          <p:cNvPr id="27" name="Afbeelding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05" y="3519774"/>
            <a:ext cx="301048" cy="702153"/>
          </a:xfrm>
          <a:prstGeom prst="rect">
            <a:avLst/>
          </a:prstGeom>
        </p:spPr>
      </p:pic>
      <p:pic>
        <p:nvPicPr>
          <p:cNvPr id="28" name="Afbeelding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705" y="3672174"/>
            <a:ext cx="301048" cy="702153"/>
          </a:xfrm>
          <a:prstGeom prst="rect">
            <a:avLst/>
          </a:prstGeom>
        </p:spPr>
      </p:pic>
      <p:pic>
        <p:nvPicPr>
          <p:cNvPr id="29" name="Afbeelding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05" y="3824574"/>
            <a:ext cx="301048" cy="702153"/>
          </a:xfrm>
          <a:prstGeom prst="rect">
            <a:avLst/>
          </a:prstGeom>
        </p:spPr>
      </p:pic>
      <p:pic>
        <p:nvPicPr>
          <p:cNvPr id="30" name="Afbeelding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05" y="3976974"/>
            <a:ext cx="301048" cy="702153"/>
          </a:xfrm>
          <a:prstGeom prst="rect">
            <a:avLst/>
          </a:prstGeom>
        </p:spPr>
      </p:pic>
      <p:pic>
        <p:nvPicPr>
          <p:cNvPr id="32" name="Afbeelding 3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47" y="2906457"/>
            <a:ext cx="402142" cy="584892"/>
          </a:xfrm>
          <a:prstGeom prst="rect">
            <a:avLst/>
          </a:prstGeom>
        </p:spPr>
      </p:pic>
      <p:pic>
        <p:nvPicPr>
          <p:cNvPr id="33" name="Afbeelding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47" y="3058857"/>
            <a:ext cx="402142" cy="584892"/>
          </a:xfrm>
          <a:prstGeom prst="rect">
            <a:avLst/>
          </a:prstGeom>
        </p:spPr>
      </p:pic>
      <p:pic>
        <p:nvPicPr>
          <p:cNvPr id="34" name="Afbeelding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347" y="3211257"/>
            <a:ext cx="402142" cy="584892"/>
          </a:xfrm>
          <a:prstGeom prst="rect">
            <a:avLst/>
          </a:prstGeom>
        </p:spPr>
      </p:pic>
      <p:pic>
        <p:nvPicPr>
          <p:cNvPr id="35" name="Afbeelding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747" y="3363657"/>
            <a:ext cx="402142" cy="584892"/>
          </a:xfrm>
          <a:prstGeom prst="rect">
            <a:avLst/>
          </a:prstGeom>
        </p:spPr>
      </p:pic>
      <p:pic>
        <p:nvPicPr>
          <p:cNvPr id="36" name="Afbeelding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679" y="3566050"/>
            <a:ext cx="402142" cy="584892"/>
          </a:xfrm>
          <a:prstGeom prst="rect">
            <a:avLst/>
          </a:prstGeom>
        </p:spPr>
      </p:pic>
      <p:pic>
        <p:nvPicPr>
          <p:cNvPr id="38" name="Afbeelding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81" y="2219157"/>
            <a:ext cx="433960" cy="631169"/>
          </a:xfrm>
          <a:prstGeom prst="rect">
            <a:avLst/>
          </a:prstGeom>
        </p:spPr>
      </p:pic>
      <p:pic>
        <p:nvPicPr>
          <p:cNvPr id="40" name="Afbeelding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81" y="2523957"/>
            <a:ext cx="433960" cy="631169"/>
          </a:xfrm>
          <a:prstGeom prst="rect">
            <a:avLst/>
          </a:prstGeom>
        </p:spPr>
      </p:pic>
      <p:pic>
        <p:nvPicPr>
          <p:cNvPr id="42" name="Afbeelding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581" y="2828757"/>
            <a:ext cx="433960" cy="631169"/>
          </a:xfrm>
          <a:prstGeom prst="rect">
            <a:avLst/>
          </a:prstGeom>
        </p:spPr>
      </p:pic>
      <p:pic>
        <p:nvPicPr>
          <p:cNvPr id="44" name="Afbeelding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81" y="3133557"/>
            <a:ext cx="433960" cy="631169"/>
          </a:xfrm>
          <a:prstGeom prst="rect">
            <a:avLst/>
          </a:prstGeom>
        </p:spPr>
      </p:pic>
      <p:pic>
        <p:nvPicPr>
          <p:cNvPr id="46" name="Afbeelding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181" y="3438357"/>
            <a:ext cx="433960" cy="631169"/>
          </a:xfrm>
          <a:prstGeom prst="rect">
            <a:avLst/>
          </a:prstGeom>
        </p:spPr>
      </p:pic>
      <p:sp>
        <p:nvSpPr>
          <p:cNvPr id="39" name="Titel 3"/>
          <p:cNvSpPr txBox="1">
            <a:spLocks/>
          </p:cNvSpPr>
          <p:nvPr/>
        </p:nvSpPr>
        <p:spPr>
          <a:xfrm>
            <a:off x="2650269" y="176496"/>
            <a:ext cx="6864096" cy="4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Oorlog alleen aan het Westfront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13463 0.0145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32" y="718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13567 0.0016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69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14283 -0.0206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48" y="-1042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15091 -0.0236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-1181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2.22222E-6 L -0.15468 -0.02361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-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2" y="3101062"/>
            <a:ext cx="6037122" cy="3635801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887" y="3010979"/>
            <a:ext cx="2839475" cy="3746024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825" y="3005534"/>
            <a:ext cx="5315712" cy="3758968"/>
          </a:xfrm>
          <a:prstGeom prst="rect">
            <a:avLst/>
          </a:prstGeom>
        </p:spPr>
      </p:pic>
      <p:pic>
        <p:nvPicPr>
          <p:cNvPr id="21" name="Afbeelding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641" y="933927"/>
            <a:ext cx="3334895" cy="2043967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88136" y="107951"/>
            <a:ext cx="9770364" cy="492611"/>
          </a:xfrm>
        </p:spPr>
        <p:txBody>
          <a:bodyPr>
            <a:normAutofit fontScale="90000"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Einde van de oorlog aan het Westfront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71399" y="421231"/>
            <a:ext cx="922065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De VS stuurde heel veel soldaten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Veel </a:t>
            </a:r>
            <a:r>
              <a:rPr lang="nl-NL" sz="2800" b="1" dirty="0" smtClean="0"/>
              <a:t>Duitsers willen van de keizer af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De keizer vluchtte naar Nederland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Duits wanhoopsoffensief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Mislukt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Oorlog is een verloren zaak voor Duitsland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Wapenstilstand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>
                <a:solidFill>
                  <a:srgbClr val="FF0000"/>
                </a:solidFill>
              </a:rPr>
              <a:t>11 november 1919 om 11:00 uur</a:t>
            </a:r>
            <a:endParaRPr lang="nl-NL" sz="2800" b="1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99" y="3098624"/>
            <a:ext cx="4920568" cy="3638239"/>
          </a:xfrm>
          <a:prstGeom prst="rect">
            <a:avLst/>
          </a:prstGeom>
        </p:spPr>
      </p:pic>
      <p:sp>
        <p:nvSpPr>
          <p:cNvPr id="9" name="Ovaal 8"/>
          <p:cNvSpPr/>
          <p:nvPr/>
        </p:nvSpPr>
        <p:spPr>
          <a:xfrm>
            <a:off x="9075080" y="3699051"/>
            <a:ext cx="923544" cy="105156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871" y="326472"/>
            <a:ext cx="2092676" cy="2522422"/>
          </a:xfrm>
          <a:prstGeom prst="rect">
            <a:avLst/>
          </a:prstGeom>
        </p:spPr>
      </p:pic>
      <p:sp>
        <p:nvSpPr>
          <p:cNvPr id="11" name="Titel 3"/>
          <p:cNvSpPr txBox="1">
            <a:spLocks/>
          </p:cNvSpPr>
          <p:nvPr/>
        </p:nvSpPr>
        <p:spPr>
          <a:xfrm>
            <a:off x="1138615" y="158177"/>
            <a:ext cx="9770364" cy="4926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Einde van de Eerste Wereldoorlog</a:t>
            </a:r>
            <a:endParaRPr lang="nl-NL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ld English Text MT" panose="03040902040508030806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221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uiExpand="1" build="p" bldLvl="2"/>
      <p:bldP spid="9" grpId="0" uiExpand="1" animBg="1"/>
      <p:bldP spid="9" grpId="1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96" y="3258292"/>
            <a:ext cx="5238992" cy="347901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862" y="1299307"/>
            <a:ext cx="4581729" cy="34208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160" y="156222"/>
            <a:ext cx="8735568" cy="1325563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Gevolgen van de Eerste Wereldoorlog</a:t>
            </a:r>
            <a:endParaRPr lang="nl-NL" dirty="0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5" y="3961979"/>
            <a:ext cx="4302673" cy="2826318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1116489"/>
            <a:ext cx="3910584" cy="2527214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819" y="3803870"/>
            <a:ext cx="3771002" cy="3035415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72" y="1559400"/>
            <a:ext cx="6146927" cy="460365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268" y="1574640"/>
            <a:ext cx="6146927" cy="460365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363806" y="1299307"/>
            <a:ext cx="888992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Veel slachtoffers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18 miljoen doden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20 miljoen gewonden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Steden en fabrieken in puin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Ontwrichte families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Ontevredenheid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i="1" dirty="0" smtClean="0"/>
              <a:t>“We hadden de oorlog best kunnen winnen!”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i="1" dirty="0" smtClean="0"/>
              <a:t>“We zijn verraden!”</a:t>
            </a:r>
          </a:p>
          <a:p>
            <a:endParaRPr lang="nl-NL" dirty="0"/>
          </a:p>
        </p:txBody>
      </p:sp>
      <p:pic>
        <p:nvPicPr>
          <p:cNvPr id="20" name="Afbeelding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888" y="1699767"/>
            <a:ext cx="5635576" cy="31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8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28" y="4080552"/>
            <a:ext cx="7699248" cy="2516528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89" y="575710"/>
            <a:ext cx="3977970" cy="34208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160" y="156222"/>
            <a:ext cx="8735568" cy="1325563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Verdrag van Versailles (1919)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63807" y="1189177"/>
            <a:ext cx="88899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De winnaars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Engeland</a:t>
            </a:r>
            <a:r>
              <a:rPr lang="nl-NL" sz="2800" b="1" smtClean="0"/>
              <a:t>, </a:t>
            </a:r>
            <a:r>
              <a:rPr lang="nl-NL" sz="2800" b="1" smtClean="0"/>
              <a:t>Frankrijk en </a:t>
            </a:r>
            <a:r>
              <a:rPr lang="nl-NL" sz="2800" b="1" dirty="0" smtClean="0"/>
              <a:t>VS </a:t>
            </a:r>
            <a:endParaRPr lang="nl-NL" sz="2800" b="1" dirty="0" smtClean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Duitsland </a:t>
            </a:r>
            <a:r>
              <a:rPr lang="nl-NL" sz="2800" b="1" dirty="0" smtClean="0"/>
              <a:t>mocht niet meepraten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Duitsland </a:t>
            </a:r>
            <a:r>
              <a:rPr lang="nl-NL" sz="2800" b="1" dirty="0" smtClean="0"/>
              <a:t>krijgt de schuld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Opdraaien voor alle schade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92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36" y="4557218"/>
            <a:ext cx="6940296" cy="226846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89" y="575710"/>
            <a:ext cx="3977970" cy="34208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160" y="156222"/>
            <a:ext cx="8735568" cy="1325563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Verdrag van Versailles (1919)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188720" y="1189177"/>
            <a:ext cx="806500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 smtClean="0">
                <a:solidFill>
                  <a:srgbClr val="FF0000"/>
                </a:solidFill>
              </a:rPr>
              <a:t>Vier belangrijke straffen </a:t>
            </a:r>
            <a:r>
              <a:rPr lang="nl-NL" sz="2800" b="1" dirty="0" smtClean="0"/>
              <a:t>voor Duitsland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800" b="1" dirty="0" smtClean="0"/>
              <a:t>Herstelbetalingen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800" b="1" dirty="0" smtClean="0"/>
              <a:t>Alle kolonies afstaan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800" b="1" dirty="0" smtClean="0"/>
              <a:t>Klein beroepsleger 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nl-NL" sz="2800" b="1" dirty="0" smtClean="0"/>
              <a:t>Grote stukken land afstaan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341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340" y="1638843"/>
            <a:ext cx="4143356" cy="3103110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29" y="3566160"/>
            <a:ext cx="5599778" cy="31767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160" y="156222"/>
            <a:ext cx="8735568" cy="1325563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Verdrag van Versailles (1919)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56615" y="1165791"/>
            <a:ext cx="990295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nl-NL" sz="2800" b="1" dirty="0" smtClean="0">
                <a:solidFill>
                  <a:srgbClr val="FF0000"/>
                </a:solidFill>
              </a:rPr>
              <a:t>Herstelbetalingen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Duitsland moest betalen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1" dirty="0" smtClean="0"/>
              <a:t>Voor materiële schade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1" dirty="0" smtClean="0"/>
              <a:t>Voor persoonlijke schade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132 miljard goudmark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1" dirty="0" smtClean="0"/>
              <a:t>132.000.000.000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1" dirty="0" smtClean="0"/>
              <a:t>Nu ongeveer 1.700 miljard euro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nl-NL" sz="2800" b="1" dirty="0" smtClean="0"/>
              <a:t>2x zoveel als alle Nederlanders samen in een jaar verdienen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Belachelijk hoog bedrag</a:t>
            </a:r>
          </a:p>
        </p:txBody>
      </p:sp>
      <p:sp>
        <p:nvSpPr>
          <p:cNvPr id="3" name="Vermenigvuldigen 2"/>
          <p:cNvSpPr/>
          <p:nvPr/>
        </p:nvSpPr>
        <p:spPr>
          <a:xfrm>
            <a:off x="7223760" y="2414016"/>
            <a:ext cx="1300874" cy="7686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421" y="5221290"/>
            <a:ext cx="2982971" cy="154451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611" y="1481785"/>
            <a:ext cx="2940153" cy="3086081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728" y="5232291"/>
            <a:ext cx="2634296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6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8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up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1" animBg="1"/>
      <p:bldP spid="3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0" y="1305550"/>
            <a:ext cx="4352543" cy="53939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160" y="156222"/>
            <a:ext cx="8735568" cy="1325563"/>
          </a:xfrm>
        </p:spPr>
        <p:txBody>
          <a:bodyPr>
            <a:normAutofit/>
          </a:bodyPr>
          <a:lstStyle/>
          <a:p>
            <a:r>
              <a:rPr lang="nl-NL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ld English Text MT" panose="03040902040508030806" pitchFamily="66" charset="0"/>
              </a:rPr>
              <a:t>Verdrag van Versailles (1919)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384047" y="1481785"/>
            <a:ext cx="990295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sz="2800" b="1" dirty="0" smtClean="0">
                <a:solidFill>
                  <a:srgbClr val="FF0000"/>
                </a:solidFill>
              </a:rPr>
              <a:t>2. Alle kolonies afstaan</a:t>
            </a:r>
          </a:p>
          <a:p>
            <a:pPr>
              <a:lnSpc>
                <a:spcPct val="150000"/>
              </a:lnSpc>
            </a:pPr>
            <a:r>
              <a:rPr lang="nl-NL" sz="2800" b="1" dirty="0" smtClean="0"/>
              <a:t>Duitsland raakte alle kolonies kwijt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Dat waren er al niet zo veel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Minder grondstoffen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Slecht voor de Duitse economie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2800" b="1" dirty="0" smtClean="0"/>
              <a:t>Minder aanzien in de wereld</a:t>
            </a:r>
          </a:p>
        </p:txBody>
      </p:sp>
      <p:sp>
        <p:nvSpPr>
          <p:cNvPr id="3" name="Vermenigvuldigen 2"/>
          <p:cNvSpPr/>
          <p:nvPr/>
        </p:nvSpPr>
        <p:spPr>
          <a:xfrm>
            <a:off x="8576479" y="3233836"/>
            <a:ext cx="1300874" cy="7686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Vermenigvuldigen 13"/>
          <p:cNvSpPr/>
          <p:nvPr/>
        </p:nvSpPr>
        <p:spPr>
          <a:xfrm>
            <a:off x="8824270" y="5105088"/>
            <a:ext cx="1300874" cy="7686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Vermenigvuldigen 14"/>
          <p:cNvSpPr/>
          <p:nvPr/>
        </p:nvSpPr>
        <p:spPr>
          <a:xfrm>
            <a:off x="9900214" y="4091787"/>
            <a:ext cx="1300874" cy="7686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Vermenigvuldigen 15"/>
          <p:cNvSpPr/>
          <p:nvPr/>
        </p:nvSpPr>
        <p:spPr>
          <a:xfrm>
            <a:off x="7894037" y="3076895"/>
            <a:ext cx="1300874" cy="768664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847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290</Words>
  <Application>Microsoft Office PowerPoint</Application>
  <PresentationFormat>Breedbeeld</PresentationFormat>
  <Paragraphs>67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Old English Text MT</vt:lpstr>
      <vt:lpstr>Kantoorthema</vt:lpstr>
      <vt:lpstr>Eerste Wereldoorlog het einde en de gevolgen</vt:lpstr>
      <vt:lpstr>Einde van de oorlog aan het Oostfront</vt:lpstr>
      <vt:lpstr>Tweefrontenoorlog</vt:lpstr>
      <vt:lpstr>Einde van de oorlog aan het Westfront</vt:lpstr>
      <vt:lpstr>Gevolgen van de Eerste Wereldoorlog</vt:lpstr>
      <vt:lpstr>Verdrag van Versailles (1919)</vt:lpstr>
      <vt:lpstr>Verdrag van Versailles (1919)</vt:lpstr>
      <vt:lpstr>Verdrag van Versailles (1919)</vt:lpstr>
      <vt:lpstr>Verdrag van Versailles (1919)</vt:lpstr>
      <vt:lpstr>Verdrag van Versailles (1919)</vt:lpstr>
      <vt:lpstr>Verdrag van Versailles (1919)</vt:lpstr>
      <vt:lpstr>Verdrag van Versailles (1919)</vt:lpstr>
    </vt:vector>
  </TitlesOfParts>
  <Company>SPVOZN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Eerste Wereldoorlog oorzaken en aanleiding</dc:title>
  <dc:creator>SPVOZN</dc:creator>
  <cp:lastModifiedBy>Claudio Ruffin (rfc)</cp:lastModifiedBy>
  <cp:revision>86</cp:revision>
  <dcterms:created xsi:type="dcterms:W3CDTF">2015-11-11T10:17:59Z</dcterms:created>
  <dcterms:modified xsi:type="dcterms:W3CDTF">2016-06-26T11:02:52Z</dcterms:modified>
</cp:coreProperties>
</file>